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42800588"/>
  <p:notesSz cx="6858000" cy="9144000"/>
  <p:defaultTextStyle>
    <a:defPPr>
      <a:defRPr lang="fr-FR"/>
    </a:defPPr>
    <a:lvl1pPr marL="0" algn="l" defTabSz="914378">
      <a:defRPr sz="18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>
      <a:defRPr sz="18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>
      <a:defRPr sz="18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>
      <a:defRPr sz="18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>
      <a:defRPr sz="18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>
      <a:defRPr sz="18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8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8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1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e PIPONIOT-LAROCHE" initials="CP" lastIdx="4" clrIdx="0">
    <p:extLst>
      <p:ext uri="{19B8F6BF-5375-455C-9EA6-DF929625EA0E}">
        <p15:presenceInfo xmlns:p15="http://schemas.microsoft.com/office/powerpoint/2012/main" userId="S-1-5-21-3741700089-3195966291-650177585-188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36" y="-8754"/>
      </p:cViewPr>
      <p:guideLst>
        <p:guide orient="horz" pos="1341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3784402" y="7004640"/>
            <a:ext cx="22706410" cy="14900944"/>
          </a:xfrm>
        </p:spPr>
        <p:txBody>
          <a:bodyPr anchor="b"/>
          <a:lstStyle>
            <a:lvl1pPr algn="ctr">
              <a:defRPr sz="14978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3784402" y="22480218"/>
            <a:ext cx="22706410" cy="10333566"/>
          </a:xfrm>
        </p:spPr>
        <p:txBody>
          <a:bodyPr/>
          <a:lstStyle>
            <a:lvl1pPr marL="0" indent="0" algn="ctr">
              <a:buNone/>
              <a:defRPr sz="5991"/>
            </a:lvl1pPr>
            <a:lvl2pPr marL="1135330" indent="0" algn="ctr">
              <a:buNone/>
              <a:defRPr sz="5045"/>
            </a:lvl2pPr>
            <a:lvl3pPr marL="2270660" indent="0" algn="ctr">
              <a:buNone/>
              <a:defRPr sz="4415"/>
            </a:lvl3pPr>
            <a:lvl4pPr marL="3405990" indent="0" algn="ctr">
              <a:buNone/>
              <a:defRPr sz="3942"/>
            </a:lvl4pPr>
            <a:lvl5pPr marL="4541320" indent="0" algn="ctr">
              <a:buNone/>
              <a:defRPr sz="3942"/>
            </a:lvl5pPr>
            <a:lvl6pPr marL="5676649" indent="0" algn="ctr">
              <a:buNone/>
              <a:defRPr sz="3942"/>
            </a:lvl6pPr>
            <a:lvl7pPr marL="6811979" indent="0" algn="ctr">
              <a:buNone/>
              <a:defRPr sz="3942"/>
            </a:lvl7pPr>
            <a:lvl8pPr marL="7947309" indent="0" algn="ctr">
              <a:buNone/>
              <a:defRPr sz="3942"/>
            </a:lvl8pPr>
            <a:lvl9pPr marL="9082639" indent="0" algn="ctr">
              <a:buNone/>
              <a:defRPr sz="3942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D72AD155-8D63-4AFA-A2F0-ABE69316EAE2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31E1B715-9381-4735-AC46-A28B55159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54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D72AD155-8D63-4AFA-A2F0-ABE69316EAE2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31E1B715-9381-4735-AC46-A28B55159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21665701" y="2278733"/>
            <a:ext cx="6528094" cy="36271519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2081419" y="2278733"/>
            <a:ext cx="19205834" cy="36271519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D72AD155-8D63-4AFA-A2F0-ABE69316EAE2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31E1B715-9381-4735-AC46-A28B55159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10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D72AD155-8D63-4AFA-A2F0-ABE69316EAE2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31E1B715-9381-4735-AC46-A28B55159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16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2065651" y="10670433"/>
            <a:ext cx="26112371" cy="17803852"/>
          </a:xfrm>
        </p:spPr>
        <p:txBody>
          <a:bodyPr anchor="b"/>
          <a:lstStyle>
            <a:lvl1pPr>
              <a:defRPr sz="14978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65651" y="28642718"/>
            <a:ext cx="26112371" cy="9362625"/>
          </a:xfrm>
        </p:spPr>
        <p:txBody>
          <a:bodyPr/>
          <a:lstStyle>
            <a:lvl1pPr marL="0" indent="0">
              <a:buNone/>
              <a:defRPr sz="5991">
                <a:solidFill>
                  <a:schemeClr val="tx1">
                    <a:tint val="75000"/>
                  </a:schemeClr>
                </a:solidFill>
              </a:defRPr>
            </a:lvl1pPr>
            <a:lvl2pPr marL="1135330" indent="0">
              <a:buNone/>
              <a:defRPr sz="5045">
                <a:solidFill>
                  <a:schemeClr val="tx1">
                    <a:tint val="75000"/>
                  </a:schemeClr>
                </a:solidFill>
              </a:defRPr>
            </a:lvl2pPr>
            <a:lvl3pPr marL="2270660" indent="0">
              <a:buNone/>
              <a:defRPr sz="4415">
                <a:solidFill>
                  <a:schemeClr val="tx1">
                    <a:tint val="75000"/>
                  </a:schemeClr>
                </a:solidFill>
              </a:defRPr>
            </a:lvl3pPr>
            <a:lvl4pPr marL="3405990" indent="0">
              <a:buNone/>
              <a:defRPr sz="3942">
                <a:solidFill>
                  <a:schemeClr val="tx1">
                    <a:tint val="75000"/>
                  </a:schemeClr>
                </a:solidFill>
              </a:defRPr>
            </a:lvl4pPr>
            <a:lvl5pPr marL="4541320" indent="0">
              <a:buNone/>
              <a:defRPr sz="3942">
                <a:solidFill>
                  <a:schemeClr val="tx1">
                    <a:tint val="75000"/>
                  </a:schemeClr>
                </a:solidFill>
              </a:defRPr>
            </a:lvl5pPr>
            <a:lvl6pPr marL="5676649" indent="0">
              <a:buNone/>
              <a:defRPr sz="3942">
                <a:solidFill>
                  <a:schemeClr val="tx1">
                    <a:tint val="75000"/>
                  </a:schemeClr>
                </a:solidFill>
              </a:defRPr>
            </a:lvl6pPr>
            <a:lvl7pPr marL="6811979" indent="0">
              <a:buNone/>
              <a:defRPr sz="3942">
                <a:solidFill>
                  <a:schemeClr val="tx1">
                    <a:tint val="75000"/>
                  </a:schemeClr>
                </a:solidFill>
              </a:defRPr>
            </a:lvl7pPr>
            <a:lvl8pPr marL="7947309" indent="0">
              <a:buNone/>
              <a:defRPr sz="3942">
                <a:solidFill>
                  <a:schemeClr val="tx1">
                    <a:tint val="75000"/>
                  </a:schemeClr>
                </a:solidFill>
              </a:defRPr>
            </a:lvl8pPr>
            <a:lvl9pPr marL="9082639" indent="0">
              <a:buNone/>
              <a:defRPr sz="39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D72AD155-8D63-4AFA-A2F0-ABE69316EAE2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31E1B715-9381-4735-AC46-A28B55159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35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2081419" y="11393674"/>
            <a:ext cx="12866966" cy="27156581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15326828" y="11393674"/>
            <a:ext cx="12866966" cy="27156581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D72AD155-8D63-4AFA-A2F0-ABE69316EAE2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31E1B715-9381-4735-AC46-A28B55159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71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2085366" y="2278740"/>
            <a:ext cx="26112371" cy="8272801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85369" y="10492092"/>
            <a:ext cx="12807832" cy="5142008"/>
          </a:xfrm>
        </p:spPr>
        <p:txBody>
          <a:bodyPr anchor="b"/>
          <a:lstStyle>
            <a:lvl1pPr marL="0" indent="0">
              <a:buNone/>
              <a:defRPr sz="5991" b="1"/>
            </a:lvl1pPr>
            <a:lvl2pPr marL="1135330" indent="0">
              <a:buNone/>
              <a:defRPr sz="5045" b="1"/>
            </a:lvl2pPr>
            <a:lvl3pPr marL="2270660" indent="0">
              <a:buNone/>
              <a:defRPr sz="4415" b="1"/>
            </a:lvl3pPr>
            <a:lvl4pPr marL="3405990" indent="0">
              <a:buNone/>
              <a:defRPr sz="3942" b="1"/>
            </a:lvl4pPr>
            <a:lvl5pPr marL="4541320" indent="0">
              <a:buNone/>
              <a:defRPr sz="3942" b="1"/>
            </a:lvl5pPr>
            <a:lvl6pPr marL="5676649" indent="0">
              <a:buNone/>
              <a:defRPr sz="3942" b="1"/>
            </a:lvl6pPr>
            <a:lvl7pPr marL="6811979" indent="0">
              <a:buNone/>
              <a:defRPr sz="3942" b="1"/>
            </a:lvl7pPr>
            <a:lvl8pPr marL="7947309" indent="0">
              <a:buNone/>
              <a:defRPr sz="3942" b="1"/>
            </a:lvl8pPr>
            <a:lvl9pPr marL="9082639" indent="0">
              <a:buNone/>
              <a:defRPr sz="3942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2085369" y="15634104"/>
            <a:ext cx="12807832" cy="2299541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15326824" y="10492092"/>
            <a:ext cx="12870910" cy="5142008"/>
          </a:xfrm>
        </p:spPr>
        <p:txBody>
          <a:bodyPr anchor="b"/>
          <a:lstStyle>
            <a:lvl1pPr marL="0" indent="0">
              <a:buNone/>
              <a:defRPr sz="5991" b="1"/>
            </a:lvl1pPr>
            <a:lvl2pPr marL="1135330" indent="0">
              <a:buNone/>
              <a:defRPr sz="5045" b="1"/>
            </a:lvl2pPr>
            <a:lvl3pPr marL="2270660" indent="0">
              <a:buNone/>
              <a:defRPr sz="4415" b="1"/>
            </a:lvl3pPr>
            <a:lvl4pPr marL="3405990" indent="0">
              <a:buNone/>
              <a:defRPr sz="3942" b="1"/>
            </a:lvl4pPr>
            <a:lvl5pPr marL="4541320" indent="0">
              <a:buNone/>
              <a:defRPr sz="3942" b="1"/>
            </a:lvl5pPr>
            <a:lvl6pPr marL="5676649" indent="0">
              <a:buNone/>
              <a:defRPr sz="3942" b="1"/>
            </a:lvl6pPr>
            <a:lvl7pPr marL="6811979" indent="0">
              <a:buNone/>
              <a:defRPr sz="3942" b="1"/>
            </a:lvl7pPr>
            <a:lvl8pPr marL="7947309" indent="0">
              <a:buNone/>
              <a:defRPr sz="3942" b="1"/>
            </a:lvl8pPr>
            <a:lvl9pPr marL="9082639" indent="0">
              <a:buNone/>
              <a:defRPr sz="3942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15326824" y="15634104"/>
            <a:ext cx="12870910" cy="2299541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D72AD155-8D63-4AFA-A2F0-ABE69316EAE2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31E1B715-9381-4735-AC46-A28B55159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49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D72AD155-8D63-4AFA-A2F0-ABE69316EAE2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31E1B715-9381-4735-AC46-A28B55159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89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3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1B715-9381-4735-AC46-A28B5515956B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3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AD155-8D63-4AFA-A2F0-ABE69316EAE2}" type="datetimeFigureOut">
              <a:rPr lang="fr-FR" smtClean="0"/>
              <a:t>28/03/2025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42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2085365" y="2853372"/>
            <a:ext cx="9764545" cy="9986804"/>
          </a:xfrm>
        </p:spPr>
        <p:txBody>
          <a:bodyPr anchor="b"/>
          <a:lstStyle>
            <a:lvl1pPr>
              <a:defRPr sz="7883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2870907" y="6162496"/>
            <a:ext cx="15326828" cy="30416157"/>
          </a:xfrm>
        </p:spPr>
        <p:txBody>
          <a:bodyPr/>
          <a:lstStyle>
            <a:lvl1pPr>
              <a:defRPr sz="7883"/>
            </a:lvl1pPr>
            <a:lvl2pPr>
              <a:defRPr sz="6937"/>
            </a:lvl2pPr>
            <a:lvl3pPr>
              <a:defRPr sz="5991"/>
            </a:lvl3pPr>
            <a:lvl4pPr>
              <a:defRPr sz="5045"/>
            </a:lvl4pPr>
            <a:lvl5pPr>
              <a:defRPr sz="5045"/>
            </a:lvl5pPr>
            <a:lvl6pPr>
              <a:defRPr sz="5045"/>
            </a:lvl6pPr>
            <a:lvl7pPr>
              <a:defRPr sz="5045"/>
            </a:lvl7pPr>
            <a:lvl8pPr>
              <a:defRPr sz="5045"/>
            </a:lvl8pPr>
            <a:lvl9pPr>
              <a:defRPr sz="5045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2085365" y="12840177"/>
            <a:ext cx="9764545" cy="23788014"/>
          </a:xfrm>
        </p:spPr>
        <p:txBody>
          <a:bodyPr/>
          <a:lstStyle>
            <a:lvl1pPr marL="0" indent="0">
              <a:buNone/>
              <a:defRPr sz="3942"/>
            </a:lvl1pPr>
            <a:lvl2pPr marL="1135330" indent="0">
              <a:buNone/>
              <a:defRPr sz="3469"/>
            </a:lvl2pPr>
            <a:lvl3pPr marL="2270660" indent="0">
              <a:buNone/>
              <a:defRPr sz="2996"/>
            </a:lvl3pPr>
            <a:lvl4pPr marL="3405990" indent="0">
              <a:buNone/>
              <a:defRPr sz="2523"/>
            </a:lvl4pPr>
            <a:lvl5pPr marL="4541320" indent="0">
              <a:buNone/>
              <a:defRPr sz="2523"/>
            </a:lvl5pPr>
            <a:lvl6pPr marL="5676649" indent="0">
              <a:buNone/>
              <a:defRPr sz="2523"/>
            </a:lvl6pPr>
            <a:lvl7pPr marL="6811979" indent="0">
              <a:buNone/>
              <a:defRPr sz="2523"/>
            </a:lvl7pPr>
            <a:lvl8pPr marL="7947309" indent="0">
              <a:buNone/>
              <a:defRPr sz="2523"/>
            </a:lvl8pPr>
            <a:lvl9pPr marL="9082639" indent="0">
              <a:buNone/>
              <a:defRPr sz="2523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D72AD155-8D63-4AFA-A2F0-ABE69316EAE2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31E1B715-9381-4735-AC46-A28B55159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61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2085365" y="2853372"/>
            <a:ext cx="9764545" cy="9986804"/>
          </a:xfrm>
        </p:spPr>
        <p:txBody>
          <a:bodyPr anchor="b"/>
          <a:lstStyle>
            <a:lvl1pPr>
              <a:defRPr sz="7883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2870907" y="6162496"/>
            <a:ext cx="15326828" cy="30416157"/>
          </a:xfrm>
        </p:spPr>
        <p:txBody>
          <a:bodyPr/>
          <a:lstStyle>
            <a:lvl1pPr marL="0" indent="0">
              <a:buNone/>
              <a:defRPr sz="7883"/>
            </a:lvl1pPr>
            <a:lvl2pPr marL="1135330" indent="0">
              <a:buNone/>
              <a:defRPr sz="6937"/>
            </a:lvl2pPr>
            <a:lvl3pPr marL="2270660" indent="0">
              <a:buNone/>
              <a:defRPr sz="5991"/>
            </a:lvl3pPr>
            <a:lvl4pPr marL="3405990" indent="0">
              <a:buNone/>
              <a:defRPr sz="5045"/>
            </a:lvl4pPr>
            <a:lvl5pPr marL="4541320" indent="0">
              <a:buNone/>
              <a:defRPr sz="5045"/>
            </a:lvl5pPr>
            <a:lvl6pPr marL="5676649" indent="0">
              <a:buNone/>
              <a:defRPr sz="5045"/>
            </a:lvl6pPr>
            <a:lvl7pPr marL="6811979" indent="0">
              <a:buNone/>
              <a:defRPr sz="5045"/>
            </a:lvl7pPr>
            <a:lvl8pPr marL="7947309" indent="0">
              <a:buNone/>
              <a:defRPr sz="5045"/>
            </a:lvl8pPr>
            <a:lvl9pPr marL="9082639" indent="0">
              <a:buNone/>
              <a:defRPr sz="5045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2085365" y="12840177"/>
            <a:ext cx="9764545" cy="23788014"/>
          </a:xfrm>
        </p:spPr>
        <p:txBody>
          <a:bodyPr/>
          <a:lstStyle>
            <a:lvl1pPr marL="0" indent="0">
              <a:buNone/>
              <a:defRPr sz="3942"/>
            </a:lvl1pPr>
            <a:lvl2pPr marL="1135330" indent="0">
              <a:buNone/>
              <a:defRPr sz="3469"/>
            </a:lvl2pPr>
            <a:lvl3pPr marL="2270660" indent="0">
              <a:buNone/>
              <a:defRPr sz="2996"/>
            </a:lvl3pPr>
            <a:lvl4pPr marL="3405990" indent="0">
              <a:buNone/>
              <a:defRPr sz="2523"/>
            </a:lvl4pPr>
            <a:lvl5pPr marL="4541320" indent="0">
              <a:buNone/>
              <a:defRPr sz="2523"/>
            </a:lvl5pPr>
            <a:lvl6pPr marL="5676649" indent="0">
              <a:buNone/>
              <a:defRPr sz="2523"/>
            </a:lvl6pPr>
            <a:lvl7pPr marL="6811979" indent="0">
              <a:buNone/>
              <a:defRPr sz="2523"/>
            </a:lvl7pPr>
            <a:lvl8pPr marL="7947309" indent="0">
              <a:buNone/>
              <a:defRPr sz="2523"/>
            </a:lvl8pPr>
            <a:lvl9pPr marL="9082639" indent="0">
              <a:buNone/>
              <a:defRPr sz="2523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D72AD155-8D63-4AFA-A2F0-ABE69316EAE2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31E1B715-9381-4735-AC46-A28B55159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40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081421" y="2278740"/>
            <a:ext cx="26112371" cy="8272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81421" y="11393674"/>
            <a:ext cx="26112371" cy="27156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2081419" y="39669805"/>
            <a:ext cx="6811923" cy="2278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AD155-8D63-4AFA-A2F0-ABE69316EAE2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0028668" y="39669805"/>
            <a:ext cx="10217884" cy="2278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21381868" y="39669805"/>
            <a:ext cx="6811923" cy="2278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1B715-9381-4735-AC46-A28B55159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87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70660" eaLnBrk="1" hangingPunct="1">
        <a:lnSpc>
          <a:spcPct val="90000"/>
        </a:lnSpc>
        <a:spcBef>
          <a:spcPts val="0"/>
        </a:spcBef>
        <a:buNone/>
        <a:defRPr sz="1087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7" indent="-567667" algn="l" defTabSz="2270660" eaLnBrk="1" hangingPunct="1">
        <a:lnSpc>
          <a:spcPct val="90000"/>
        </a:lnSpc>
        <a:spcBef>
          <a:spcPts val="2485"/>
        </a:spcBef>
        <a:buFont typeface="Arial"/>
        <a:buChar char="•"/>
        <a:defRPr sz="6937">
          <a:solidFill>
            <a:schemeClr val="tx1"/>
          </a:solidFill>
          <a:latin typeface="+mn-lt"/>
          <a:ea typeface="+mn-ea"/>
          <a:cs typeface="+mn-cs"/>
        </a:defRPr>
      </a:lvl1pPr>
      <a:lvl2pPr marL="1702996" indent="-567667" algn="l" defTabSz="2270660" eaLnBrk="1" hangingPunct="1">
        <a:lnSpc>
          <a:spcPct val="90000"/>
        </a:lnSpc>
        <a:spcBef>
          <a:spcPts val="1242"/>
        </a:spcBef>
        <a:buFont typeface="Arial"/>
        <a:buChar char="•"/>
        <a:defRPr sz="5991">
          <a:solidFill>
            <a:schemeClr val="tx1"/>
          </a:solidFill>
          <a:latin typeface="+mn-lt"/>
          <a:ea typeface="+mn-ea"/>
          <a:cs typeface="+mn-cs"/>
        </a:defRPr>
      </a:lvl2pPr>
      <a:lvl3pPr marL="2838326" indent="-567667" algn="l" defTabSz="2270660" eaLnBrk="1" hangingPunct="1">
        <a:lnSpc>
          <a:spcPct val="90000"/>
        </a:lnSpc>
        <a:spcBef>
          <a:spcPts val="1242"/>
        </a:spcBef>
        <a:buFont typeface="Arial"/>
        <a:buChar char="•"/>
        <a:defRPr sz="5045">
          <a:solidFill>
            <a:schemeClr val="tx1"/>
          </a:solidFill>
          <a:latin typeface="+mn-lt"/>
          <a:ea typeface="+mn-ea"/>
          <a:cs typeface="+mn-cs"/>
        </a:defRPr>
      </a:lvl3pPr>
      <a:lvl4pPr marL="3973656" indent="-567667" algn="l" defTabSz="2270660" eaLnBrk="1" hangingPunct="1">
        <a:lnSpc>
          <a:spcPct val="90000"/>
        </a:lnSpc>
        <a:spcBef>
          <a:spcPts val="1242"/>
        </a:spcBef>
        <a:buFont typeface="Arial"/>
        <a:buChar char="•"/>
        <a:defRPr sz="4415">
          <a:solidFill>
            <a:schemeClr val="tx1"/>
          </a:solidFill>
          <a:latin typeface="+mn-lt"/>
          <a:ea typeface="+mn-ea"/>
          <a:cs typeface="+mn-cs"/>
        </a:defRPr>
      </a:lvl4pPr>
      <a:lvl5pPr marL="5108986" indent="-567667" algn="l" defTabSz="2270660" eaLnBrk="1" hangingPunct="1">
        <a:lnSpc>
          <a:spcPct val="90000"/>
        </a:lnSpc>
        <a:spcBef>
          <a:spcPts val="1242"/>
        </a:spcBef>
        <a:buFont typeface="Arial"/>
        <a:buChar char="•"/>
        <a:defRPr sz="4415">
          <a:solidFill>
            <a:schemeClr val="tx1"/>
          </a:solidFill>
          <a:latin typeface="+mn-lt"/>
          <a:ea typeface="+mn-ea"/>
          <a:cs typeface="+mn-cs"/>
        </a:defRPr>
      </a:lvl5pPr>
      <a:lvl6pPr marL="6244316" indent="-567667" algn="l" defTabSz="2270660" eaLnBrk="1" hangingPunct="1">
        <a:lnSpc>
          <a:spcPct val="90000"/>
        </a:lnSpc>
        <a:spcBef>
          <a:spcPts val="1242"/>
        </a:spcBef>
        <a:buFont typeface="Arial"/>
        <a:buChar char="•"/>
        <a:defRPr sz="4415">
          <a:solidFill>
            <a:schemeClr val="tx1"/>
          </a:solidFill>
          <a:latin typeface="+mn-lt"/>
          <a:ea typeface="+mn-ea"/>
          <a:cs typeface="+mn-cs"/>
        </a:defRPr>
      </a:lvl6pPr>
      <a:lvl7pPr marL="7379646" indent="-567667" algn="l" defTabSz="2270660" eaLnBrk="1" hangingPunct="1">
        <a:lnSpc>
          <a:spcPct val="90000"/>
        </a:lnSpc>
        <a:spcBef>
          <a:spcPts val="1242"/>
        </a:spcBef>
        <a:buFont typeface="Arial"/>
        <a:buChar char="•"/>
        <a:defRPr sz="4415">
          <a:solidFill>
            <a:schemeClr val="tx1"/>
          </a:solidFill>
          <a:latin typeface="+mn-lt"/>
          <a:ea typeface="+mn-ea"/>
          <a:cs typeface="+mn-cs"/>
        </a:defRPr>
      </a:lvl7pPr>
      <a:lvl8pPr marL="8514976" indent="-567667" algn="l" defTabSz="2270660" eaLnBrk="1" hangingPunct="1">
        <a:lnSpc>
          <a:spcPct val="90000"/>
        </a:lnSpc>
        <a:spcBef>
          <a:spcPts val="1242"/>
        </a:spcBef>
        <a:buFont typeface="Arial"/>
        <a:buChar char="•"/>
        <a:defRPr sz="4415">
          <a:solidFill>
            <a:schemeClr val="tx1"/>
          </a:solidFill>
          <a:latin typeface="+mn-lt"/>
          <a:ea typeface="+mn-ea"/>
          <a:cs typeface="+mn-cs"/>
        </a:defRPr>
      </a:lvl8pPr>
      <a:lvl9pPr marL="9650306" indent="-567667" algn="l" defTabSz="2270660" eaLnBrk="1" hangingPunct="1">
        <a:lnSpc>
          <a:spcPct val="90000"/>
        </a:lnSpc>
        <a:spcBef>
          <a:spcPts val="1242"/>
        </a:spcBef>
        <a:buFont typeface="Arial"/>
        <a:buChar char="•"/>
        <a:defRPr sz="441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270660" eaLnBrk="1" hangingPunct="1">
        <a:defRPr sz="4415">
          <a:solidFill>
            <a:schemeClr val="tx1"/>
          </a:solidFill>
          <a:latin typeface="+mn-lt"/>
          <a:ea typeface="+mn-ea"/>
          <a:cs typeface="+mn-cs"/>
        </a:defRPr>
      </a:lvl1pPr>
      <a:lvl2pPr marL="1135330" algn="l" defTabSz="2270660" eaLnBrk="1" hangingPunct="1">
        <a:defRPr sz="4415">
          <a:solidFill>
            <a:schemeClr val="tx1"/>
          </a:solidFill>
          <a:latin typeface="+mn-lt"/>
          <a:ea typeface="+mn-ea"/>
          <a:cs typeface="+mn-cs"/>
        </a:defRPr>
      </a:lvl2pPr>
      <a:lvl3pPr marL="2270660" algn="l" defTabSz="2270660" eaLnBrk="1" hangingPunct="1">
        <a:defRPr sz="4415">
          <a:solidFill>
            <a:schemeClr val="tx1"/>
          </a:solidFill>
          <a:latin typeface="+mn-lt"/>
          <a:ea typeface="+mn-ea"/>
          <a:cs typeface="+mn-cs"/>
        </a:defRPr>
      </a:lvl3pPr>
      <a:lvl4pPr marL="3405990" algn="l" defTabSz="2270660" eaLnBrk="1" hangingPunct="1">
        <a:defRPr sz="4415">
          <a:solidFill>
            <a:schemeClr val="tx1"/>
          </a:solidFill>
          <a:latin typeface="+mn-lt"/>
          <a:ea typeface="+mn-ea"/>
          <a:cs typeface="+mn-cs"/>
        </a:defRPr>
      </a:lvl4pPr>
      <a:lvl5pPr marL="4541320" algn="l" defTabSz="2270660" eaLnBrk="1" hangingPunct="1">
        <a:defRPr sz="4415">
          <a:solidFill>
            <a:schemeClr val="tx1"/>
          </a:solidFill>
          <a:latin typeface="+mn-lt"/>
          <a:ea typeface="+mn-ea"/>
          <a:cs typeface="+mn-cs"/>
        </a:defRPr>
      </a:lvl5pPr>
      <a:lvl6pPr marL="5676649" algn="l" defTabSz="2270660" eaLnBrk="1" hangingPunct="1">
        <a:defRPr sz="4415">
          <a:solidFill>
            <a:schemeClr val="tx1"/>
          </a:solidFill>
          <a:latin typeface="+mn-lt"/>
          <a:ea typeface="+mn-ea"/>
          <a:cs typeface="+mn-cs"/>
        </a:defRPr>
      </a:lvl6pPr>
      <a:lvl7pPr marL="6811979" algn="l" defTabSz="2270660" eaLnBrk="1" hangingPunct="1">
        <a:defRPr sz="4415">
          <a:solidFill>
            <a:schemeClr val="tx1"/>
          </a:solidFill>
          <a:latin typeface="+mn-lt"/>
          <a:ea typeface="+mn-ea"/>
          <a:cs typeface="+mn-cs"/>
        </a:defRPr>
      </a:lvl7pPr>
      <a:lvl8pPr marL="7947309" algn="l" defTabSz="2270660" eaLnBrk="1" hangingPunct="1">
        <a:defRPr sz="4415">
          <a:solidFill>
            <a:schemeClr val="tx1"/>
          </a:solidFill>
          <a:latin typeface="+mn-lt"/>
          <a:ea typeface="+mn-ea"/>
          <a:cs typeface="+mn-cs"/>
        </a:defRPr>
      </a:lvl8pPr>
      <a:lvl9pPr marL="9082639" algn="l" defTabSz="2270660" eaLnBrk="1" hangingPunct="1">
        <a:defRPr sz="4415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jpg"/><Relationship Id="rId21" Type="http://schemas.openxmlformats.org/officeDocument/2006/relationships/image" Target="../media/image19.png"/><Relationship Id="rId7" Type="http://schemas.openxmlformats.org/officeDocument/2006/relationships/image" Target="../media/image6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mailto:jerome.chave@univ-tlse3.fr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5AE5D0-8A7D-426C-B9B7-83C72FE0D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469"/>
            <a:ext cx="30275211" cy="60569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37BC9B-D444-4852-BBD6-A3FAA1D4702C}"/>
              </a:ext>
            </a:extLst>
          </p:cNvPr>
          <p:cNvSpPr/>
          <p:nvPr/>
        </p:nvSpPr>
        <p:spPr bwMode="auto">
          <a:xfrm>
            <a:off x="882274" y="6668787"/>
            <a:ext cx="17845866" cy="49586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432000" bIns="0" rtlCol="0" anchor="ctr"/>
          <a:lstStyle/>
          <a:p>
            <a:pPr algn="just">
              <a:defRPr/>
            </a:pPr>
            <a:r>
              <a:rPr lang="fr-FR" sz="5400" b="1" dirty="0">
                <a:solidFill>
                  <a:schemeClr val="accent2"/>
                </a:solidFill>
                <a:latin typeface="Marianne Medium" panose="02000000000000000000" pitchFamily="50" charset="0"/>
              </a:rPr>
              <a:t>CONTEXTE</a:t>
            </a:r>
            <a:endParaRPr lang="fr-FR" sz="5400" dirty="0">
              <a:latin typeface="Marianne Medium" panose="02000000000000000000" pitchFamily="50" charset="0"/>
            </a:endParaRP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Les progrès réalisés dans le domaine de la </a:t>
            </a: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surveillance des forêts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 permettent de documenter les changements du couvert forestier mondial et du bilan carbone, et d'améliorer l'évaluation des risques. 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Les inventaires forestiers, tout comme la télédétection, ont des limites et il est nécessaire de les combiner afin de fournir des </a:t>
            </a: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informations précises, régulières et en temps réel 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sur l'état et la gestion des forêts, en accès libre.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1A3BEF-17D0-44C2-B476-3B050DA3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0992" y="219181"/>
            <a:ext cx="3191321" cy="25991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9B14C8-C6D8-47F6-91CE-CBF4D73DD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10430" y="96876"/>
            <a:ext cx="2833357" cy="283335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738A3F9-1481-4E24-99A3-E1A6439754D5}"/>
              </a:ext>
            </a:extLst>
          </p:cNvPr>
          <p:cNvSpPr txBox="1"/>
          <p:nvPr/>
        </p:nvSpPr>
        <p:spPr bwMode="auto">
          <a:xfrm>
            <a:off x="2358446" y="2825385"/>
            <a:ext cx="19902949" cy="2872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6600" b="1" dirty="0">
                <a:solidFill>
                  <a:schemeClr val="accent2"/>
                </a:solidFill>
                <a:latin typeface="Marianne"/>
              </a:rPr>
              <a:t>MONITOR</a:t>
            </a:r>
            <a:endParaRPr sz="6000" dirty="0"/>
          </a:p>
          <a:p>
            <a:pPr algn="r">
              <a:defRPr/>
            </a:pPr>
            <a:r>
              <a:rPr lang="fr-FR" sz="5400" dirty="0">
                <a:latin typeface="Marianne"/>
              </a:rPr>
              <a:t>Système agile de monitoring écologique des forêts</a:t>
            </a:r>
            <a:endParaRPr sz="5400" dirty="0"/>
          </a:p>
          <a:p>
            <a:pPr algn="r">
              <a:lnSpc>
                <a:spcPct val="200000"/>
              </a:lnSpc>
              <a:defRPr/>
            </a:pPr>
            <a:r>
              <a:rPr lang="fr-FR" sz="3600" dirty="0">
                <a:solidFill>
                  <a:schemeClr val="accent3">
                    <a:lumMod val="75000"/>
                  </a:schemeClr>
                </a:solidFill>
                <a:latin typeface="Marianne"/>
              </a:rPr>
              <a:t>Responsables du projet : Jérôme CHAVE &amp; Camille PIPONIOT</a:t>
            </a:r>
            <a:endParaRPr sz="6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3A028C4-63E4-4974-AB4D-6C4587CF2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411904" y="223149"/>
            <a:ext cx="5083955" cy="28160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A475AD-3683-4C1B-AB15-3074825B8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03063" y="271662"/>
            <a:ext cx="5963149" cy="596314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D7F17FA-84F7-43E8-AD19-C67C79B2B2C1}"/>
              </a:ext>
            </a:extLst>
          </p:cNvPr>
          <p:cNvSpPr txBox="1"/>
          <p:nvPr/>
        </p:nvSpPr>
        <p:spPr bwMode="auto">
          <a:xfrm>
            <a:off x="1015308" y="12297350"/>
            <a:ext cx="2826352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r-FR" sz="5400" b="1" dirty="0">
                <a:solidFill>
                  <a:schemeClr val="accent2"/>
                </a:solidFill>
                <a:latin typeface="+mj-lt"/>
              </a:rPr>
              <a:t>OBJECTIFS</a:t>
            </a:r>
            <a:endParaRPr sz="5400" dirty="0"/>
          </a:p>
          <a:p>
            <a:pPr algn="just"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Mariane"/>
              </a:rPr>
              <a:t>Fournir de nouvelles méthodes et de nouveaux outils 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Mariane"/>
              </a:rPr>
              <a:t>(satellitaires et terrestres), ainsi que des protocoles de validation, afin d’ouvrir la voir à la mise en œuvre d’un 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Mariane"/>
              </a:rPr>
              <a:t>système de surveillance à haute résolution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Mariane"/>
              </a:rPr>
              <a:t>, multi-source et national pour la France, y compris pour les territoires d’outre-mer.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4BFC79C-E70D-45D9-825E-3B3476966A53}"/>
              </a:ext>
            </a:extLst>
          </p:cNvPr>
          <p:cNvSpPr txBox="1"/>
          <p:nvPr/>
        </p:nvSpPr>
        <p:spPr bwMode="auto">
          <a:xfrm>
            <a:off x="15020412" y="22755601"/>
            <a:ext cx="11128842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r-FR" sz="5400" b="1" dirty="0">
                <a:solidFill>
                  <a:schemeClr val="accent2"/>
                </a:solidFill>
                <a:latin typeface="+mj-lt"/>
              </a:rPr>
              <a:t>ORGANISATION</a:t>
            </a:r>
            <a:endParaRPr lang="fr-FR" sz="5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083D496-341C-40CD-9F34-FBFA279B2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7" y="39629065"/>
            <a:ext cx="3600450" cy="360045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A7BCB54-0558-4953-9EE1-2FA11D9782FB}"/>
              </a:ext>
            </a:extLst>
          </p:cNvPr>
          <p:cNvSpPr txBox="1"/>
          <p:nvPr/>
        </p:nvSpPr>
        <p:spPr bwMode="auto">
          <a:xfrm>
            <a:off x="15088778" y="24275428"/>
            <a:ext cx="14190052" cy="8531566"/>
          </a:xfrm>
          <a:prstGeom prst="rect">
            <a:avLst/>
          </a:prstGeom>
          <a:noFill/>
        </p:spPr>
        <p:txBody>
          <a:bodyPr wrap="square" numCol="1" spcCol="540000" rtlCol="0"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latin typeface="Mariane"/>
              </a:rPr>
              <a:t>WP1 – Coordination, consolidation et sensibilisation</a:t>
            </a:r>
          </a:p>
          <a:p>
            <a:pPr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1.1 Coordination scientifique</a:t>
            </a:r>
          </a:p>
          <a:p>
            <a:pPr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1.2 Sensibilisation</a:t>
            </a:r>
          </a:p>
          <a:p>
            <a:pPr indent="-5715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1.3 Vers un observatoire socio-écologique des forêts</a:t>
            </a:r>
            <a:endParaRPr lang="fr-FR" sz="1500" dirty="0">
              <a:solidFill>
                <a:srgbClr val="745B47">
                  <a:lumMod val="50000"/>
                </a:srgbClr>
              </a:solidFill>
              <a:latin typeface="Mariane"/>
            </a:endParaRPr>
          </a:p>
          <a:p>
            <a:pPr>
              <a:defRPr/>
            </a:pP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latin typeface="Mariane"/>
              </a:rPr>
              <a:t>WP2 – Surveillance forestière et télédétection</a:t>
            </a:r>
          </a:p>
          <a:p>
            <a:pPr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2.1 Cartographie forestière utilisant l’apprentissage profond</a:t>
            </a:r>
          </a:p>
          <a:p>
            <a:pPr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2.2 Attribuer les causes des changements forestiers</a:t>
            </a:r>
          </a:p>
          <a:p>
            <a:pPr indent="-5715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2.3 Surveillance forestière dans les territoires d’outre-mer français</a:t>
            </a:r>
          </a:p>
          <a:p>
            <a:pPr>
              <a:defRPr/>
            </a:pP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latin typeface="Mariane"/>
              </a:rPr>
              <a:t>WP3 – Surveillance de la biodiversité forestière</a:t>
            </a:r>
          </a:p>
          <a:p>
            <a:pPr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3.1 Surveillance des oiseaux et des chauves-souris</a:t>
            </a:r>
          </a:p>
          <a:p>
            <a:pPr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3.2 Diversité de la flore et du microclimat</a:t>
            </a:r>
          </a:p>
          <a:p>
            <a:pPr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3.3 Amélioration de la surveillance de la biodiversité dans les forêts protégées</a:t>
            </a:r>
          </a:p>
          <a:p>
            <a:pPr indent="-5715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3.4 Modéliser la dynamique de la biodiversité forestière</a:t>
            </a:r>
            <a:endParaRPr lang="fr-FR" sz="1500" dirty="0">
              <a:solidFill>
                <a:srgbClr val="745B47">
                  <a:lumMod val="50000"/>
                </a:srgbClr>
              </a:solidFill>
              <a:latin typeface="Mariane"/>
            </a:endParaRPr>
          </a:p>
          <a:p>
            <a:pPr>
              <a:defRPr/>
            </a:pPr>
            <a:r>
              <a:rPr lang="fr-FR" sz="3600" b="1" kern="100" spc="-70" dirty="0">
                <a:solidFill>
                  <a:schemeClr val="accent2">
                    <a:lumMod val="75000"/>
                  </a:schemeClr>
                </a:solidFill>
                <a:latin typeface="Mariane"/>
              </a:rPr>
              <a:t>WP4 – La dynamique des forêts françaises dans une perspective à long terme</a:t>
            </a:r>
          </a:p>
          <a:p>
            <a:pPr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kern="100" spc="-70" dirty="0">
                <a:solidFill>
                  <a:srgbClr val="745B47">
                    <a:lumMod val="50000"/>
                  </a:srgbClr>
                </a:solidFill>
                <a:latin typeface="Mariane"/>
              </a:rPr>
              <a:t>4.1 Changements à long terme dans la distribution, composition et dynamique des </a:t>
            </a:r>
            <a:r>
              <a:rPr lang="fr-FR" sz="3200" kern="100" spc="-7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forêts</a:t>
            </a:r>
          </a:p>
          <a:p>
            <a:pPr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kern="100" spc="-70" dirty="0">
                <a:solidFill>
                  <a:srgbClr val="745B47">
                    <a:lumMod val="50000"/>
                  </a:srgbClr>
                </a:solidFill>
                <a:latin typeface="Mariane"/>
              </a:rPr>
              <a:t>4.2 Enquêtes paléo-environnementales intégratives dans les forêts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638D3FB-6F28-4A25-AB83-6FA53E0178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802268" y="38105313"/>
            <a:ext cx="2310130" cy="227844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C1067F4-2BE9-4F6F-B44E-E17F43DE88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9950072" y="38488954"/>
            <a:ext cx="4021403" cy="151116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3C07D9B-0608-4A41-8E6F-CD77E1FCB1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32160" y="38541072"/>
            <a:ext cx="4212560" cy="1406930"/>
          </a:xfrm>
          <a:prstGeom prst="rect">
            <a:avLst/>
          </a:prstGeom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AF2C331-9CEF-4512-802D-B8C27680C461}"/>
              </a:ext>
            </a:extLst>
          </p:cNvPr>
          <p:cNvCxnSpPr>
            <a:cxnSpLocks/>
          </p:cNvCxnSpPr>
          <p:nvPr/>
        </p:nvCxnSpPr>
        <p:spPr bwMode="auto">
          <a:xfrm>
            <a:off x="24100575" y="38653359"/>
            <a:ext cx="0" cy="385719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275CFEE5-6881-4AD8-AC8E-731249C0A611}"/>
              </a:ext>
            </a:extLst>
          </p:cNvPr>
          <p:cNvSpPr txBox="1"/>
          <p:nvPr/>
        </p:nvSpPr>
        <p:spPr bwMode="auto">
          <a:xfrm>
            <a:off x="24440833" y="41241238"/>
            <a:ext cx="4537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tx2"/>
                </a:solidFill>
                <a:latin typeface="Mariane"/>
              </a:rPr>
              <a:t>Contact : </a:t>
            </a:r>
            <a:endParaRPr sz="2400" b="1" dirty="0">
              <a:solidFill>
                <a:schemeClr val="tx2"/>
              </a:solidFill>
              <a:latin typeface="Mariane"/>
            </a:endParaRPr>
          </a:p>
          <a:p>
            <a:pPr>
              <a:defRPr/>
            </a:pPr>
            <a:r>
              <a:rPr lang="fr-FR" sz="2400" u="sng" dirty="0">
                <a:solidFill>
                  <a:schemeClr val="tx2"/>
                </a:solidFill>
                <a:latin typeface="Mariane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jerome.chave@univ-tlse3.fr</a:t>
            </a:r>
            <a:endParaRPr lang="fr-FR" sz="2400" u="sng" dirty="0">
              <a:solidFill>
                <a:schemeClr val="tx2"/>
              </a:solidFill>
              <a:latin typeface="Mariane"/>
            </a:endParaRPr>
          </a:p>
          <a:p>
            <a:pPr>
              <a:defRPr/>
            </a:pPr>
            <a:r>
              <a:rPr lang="fr-FR" sz="2400" u="sng" dirty="0">
                <a:solidFill>
                  <a:schemeClr val="tx2"/>
                </a:solidFill>
                <a:latin typeface="Mariane"/>
              </a:rPr>
              <a:t>camille.piponiot-laroche@cirad.fr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888C506A-025F-498E-A53F-9C6D7B1C29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019" y="40154868"/>
            <a:ext cx="2310130" cy="254884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716BBB2-2DB2-4286-9E8C-67152E0D5A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666" y="172477"/>
            <a:ext cx="2833357" cy="283335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D25E8E8-E89D-4164-8DF5-C50C9A77EF79}"/>
              </a:ext>
            </a:extLst>
          </p:cNvPr>
          <p:cNvSpPr/>
          <p:nvPr/>
        </p:nvSpPr>
        <p:spPr>
          <a:xfrm>
            <a:off x="0" y="33634139"/>
            <a:ext cx="30275213" cy="4003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590312E-B766-4B4D-839B-B4D34FF0351B}"/>
              </a:ext>
            </a:extLst>
          </p:cNvPr>
          <p:cNvSpPr txBox="1"/>
          <p:nvPr/>
        </p:nvSpPr>
        <p:spPr bwMode="auto">
          <a:xfrm>
            <a:off x="932585" y="34102080"/>
            <a:ext cx="283462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5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RÉSULTATS ATTENDUS</a:t>
            </a:r>
            <a:endParaRPr lang="fr-FR" sz="4200" dirty="0">
              <a:solidFill>
                <a:schemeClr val="bg1"/>
              </a:solidFill>
              <a:latin typeface="Mariane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fr-FR" sz="4000" dirty="0">
                <a:solidFill>
                  <a:schemeClr val="bg1"/>
                </a:solidFill>
                <a:latin typeface="Mariane"/>
              </a:rPr>
              <a:t>Mettre en place des </a:t>
            </a:r>
            <a:r>
              <a:rPr lang="fr-FR" sz="4000" b="1" dirty="0">
                <a:solidFill>
                  <a:schemeClr val="bg1"/>
                </a:solidFill>
                <a:latin typeface="Mariane"/>
              </a:rPr>
              <a:t>systèmes de surveillance</a:t>
            </a:r>
            <a:r>
              <a:rPr lang="fr-FR" sz="4000" dirty="0">
                <a:solidFill>
                  <a:schemeClr val="bg1"/>
                </a:solidFill>
                <a:latin typeface="Mariane"/>
              </a:rPr>
              <a:t> globaux et annuels, validés rigoureusement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fr-FR" sz="4000" dirty="0">
                <a:solidFill>
                  <a:schemeClr val="bg1"/>
                </a:solidFill>
                <a:latin typeface="Mariane"/>
              </a:rPr>
              <a:t>Attribuer les transitions de la canopée dans les forêts à des </a:t>
            </a:r>
            <a:r>
              <a:rPr lang="fr-FR" sz="4000" b="1" dirty="0">
                <a:solidFill>
                  <a:schemeClr val="bg1"/>
                </a:solidFill>
                <a:latin typeface="Mariane"/>
              </a:rPr>
              <a:t>causes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fr-FR" sz="4000" dirty="0">
                <a:solidFill>
                  <a:schemeClr val="bg1"/>
                </a:solidFill>
                <a:latin typeface="Mariane"/>
              </a:rPr>
              <a:t>Produire des </a:t>
            </a:r>
            <a:r>
              <a:rPr lang="fr-FR" sz="4000" b="1" dirty="0">
                <a:solidFill>
                  <a:schemeClr val="bg1"/>
                </a:solidFill>
                <a:latin typeface="Mariane"/>
              </a:rPr>
              <a:t>données</a:t>
            </a:r>
            <a:r>
              <a:rPr lang="fr-FR" sz="4000" dirty="0">
                <a:solidFill>
                  <a:schemeClr val="bg1"/>
                </a:solidFill>
                <a:latin typeface="Mariane"/>
              </a:rPr>
              <a:t> libres d’accès, une </a:t>
            </a:r>
            <a:r>
              <a:rPr lang="fr-FR" sz="4000" dirty="0" err="1">
                <a:solidFill>
                  <a:schemeClr val="bg1"/>
                </a:solidFill>
                <a:latin typeface="Mariane"/>
              </a:rPr>
              <a:t>géodatabase</a:t>
            </a:r>
            <a:r>
              <a:rPr lang="fr-FR" sz="4000" dirty="0">
                <a:solidFill>
                  <a:schemeClr val="bg1"/>
                </a:solidFill>
                <a:latin typeface="Mariane"/>
              </a:rPr>
              <a:t>, des publications scientifiques (en lien avec le projet NUM-DATA)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fr-FR" sz="4000" dirty="0">
                <a:solidFill>
                  <a:schemeClr val="bg1"/>
                </a:solidFill>
                <a:latin typeface="Mariane"/>
              </a:rPr>
              <a:t>Fournir des outils de </a:t>
            </a:r>
            <a:r>
              <a:rPr lang="fr-FR" sz="4000" b="1" dirty="0">
                <a:solidFill>
                  <a:schemeClr val="bg1"/>
                </a:solidFill>
                <a:latin typeface="Mariane"/>
              </a:rPr>
              <a:t>reconstitution </a:t>
            </a:r>
            <a:r>
              <a:rPr lang="fr-FR" sz="4000" dirty="0">
                <a:solidFill>
                  <a:schemeClr val="bg1"/>
                </a:solidFill>
                <a:latin typeface="Mariane"/>
              </a:rPr>
              <a:t>et de </a:t>
            </a:r>
            <a:r>
              <a:rPr lang="fr-FR" sz="4000" b="1" dirty="0">
                <a:solidFill>
                  <a:schemeClr val="bg1"/>
                </a:solidFill>
                <a:latin typeface="Mariane"/>
              </a:rPr>
              <a:t>prédiction </a:t>
            </a:r>
            <a:r>
              <a:rPr lang="fr-FR" sz="4000" dirty="0">
                <a:solidFill>
                  <a:schemeClr val="bg1"/>
                </a:solidFill>
                <a:latin typeface="Mariane"/>
              </a:rPr>
              <a:t>(changements du paysage forestier)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DED823-23ED-4525-8D30-6EEFA33B9107}"/>
              </a:ext>
            </a:extLst>
          </p:cNvPr>
          <p:cNvSpPr/>
          <p:nvPr/>
        </p:nvSpPr>
        <p:spPr>
          <a:xfrm>
            <a:off x="1092059" y="15332868"/>
            <a:ext cx="28186769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>
              <a:spcAft>
                <a:spcPts val="600"/>
              </a:spcAft>
              <a:defRPr/>
            </a:pP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Quels sont les changements et les facteurs de ces changements dans les forêts françaises ? </a:t>
            </a:r>
          </a:p>
          <a:p>
            <a:pPr marL="1142989" lvl="1" indent="-6858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Fusion de données satellitaires (optiques, radar,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  <a:latin typeface="Mariane"/>
              </a:rPr>
              <a:t>LiDAR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) et données au sol par apprentissage profond</a:t>
            </a:r>
          </a:p>
          <a:p>
            <a:pPr marL="1142989" lvl="1" indent="-6858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Combinaison avec des informations socio-économiques sur l'ensemble du territoire</a:t>
            </a:r>
          </a:p>
          <a:p>
            <a:pPr indent="432000" algn="just">
              <a:spcAft>
                <a:spcPts val="600"/>
              </a:spcAft>
              <a:defRPr/>
            </a:pP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Comment la diversité biologique des forêts change dans l'espace et dans le temps ? </a:t>
            </a:r>
          </a:p>
          <a:p>
            <a:pPr marL="1142989" lvl="1" indent="-6858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Développer des méthodes de surveillance pouvant être étendues à l'ensemble du territoire français : capteurs acoustiques, capteurs environnementaux microclimatiques, surveillance fondée sur l'ADN environnemental ; chaînes d’analyse pour le traitement des données et scénarios d’évolution future.</a:t>
            </a:r>
          </a:p>
          <a:p>
            <a:pPr indent="432000" algn="just">
              <a:spcAft>
                <a:spcPts val="600"/>
              </a:spcAft>
              <a:defRPr/>
            </a:pP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Quelle a été l’évolution passée des forêts françaises ? </a:t>
            </a:r>
          </a:p>
          <a:p>
            <a:pPr marL="1028689" lvl="1" indent="-571500" algn="just">
              <a:buFont typeface="Wingdings" panose="05000000000000000000" pitchFamily="2" charset="2"/>
              <a:buChar char="§"/>
              <a:defRPr/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cartographie historique de la couverture forestière à partir d'anciennes cartes et photos aériennes numérisées</a:t>
            </a:r>
          </a:p>
          <a:p>
            <a:pPr marL="1028689" lvl="1" indent="-5715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Mariane"/>
              </a:rPr>
              <a:t>reconstruction de la dynamique à long terme (milliers d’années) des forêts par l'analyse d'indicateurs biologiques et géochimiques (pollens, charbons, etc.)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E9AD609-68CF-44E5-9D4B-7ED6232C0B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4053302" y="38870690"/>
            <a:ext cx="2839336" cy="7476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6EFFD2-35FC-4CAF-9D1E-A839CC79A6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9" y="15244759"/>
            <a:ext cx="671835" cy="67183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B42FC84-396C-4799-BBF1-08CE1009B2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45" y="17112388"/>
            <a:ext cx="671835" cy="67183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117B442-23E4-4AB7-801E-1A448C3523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9" y="19476287"/>
            <a:ext cx="671835" cy="67183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B9B6EEB-A713-42BA-90C2-ECB3F24F4E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11817299" y="38402431"/>
            <a:ext cx="1531103" cy="1684213"/>
          </a:xfrm>
          <a:prstGeom prst="rect">
            <a:avLst/>
          </a:prstGeom>
        </p:spPr>
      </p:pic>
      <p:pic>
        <p:nvPicPr>
          <p:cNvPr id="1028" name="Picture 4" descr="https://essd.copernicus.org/articles/15/4927/2023/essd-15-4927-2023-f04-web.png">
            <a:extLst>
              <a:ext uri="{FF2B5EF4-FFF2-40B4-BE49-F238E27FC236}">
                <a16:creationId xmlns:a16="http://schemas.microsoft.com/office/drawing/2014/main" id="{803146C6-5727-4B9E-BDF4-69B1D6478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74" y="22681112"/>
            <a:ext cx="13317746" cy="84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47265F1-A77B-4DF0-B8C2-5FBD64A6D80C}"/>
              </a:ext>
            </a:extLst>
          </p:cNvPr>
          <p:cNvSpPr txBox="1"/>
          <p:nvPr/>
        </p:nvSpPr>
        <p:spPr>
          <a:xfrm>
            <a:off x="882274" y="31384567"/>
            <a:ext cx="13317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>
                <a:solidFill>
                  <a:schemeClr val="accent6">
                    <a:lumMod val="75000"/>
                  </a:schemeClr>
                </a:solidFill>
              </a:rPr>
              <a:t>Carte de la hauteur des arbres en France à une résolution de 10m pour l'année 2020.Exemples de prédiction de hauteur à trois endroits différents (à gauche) avec les images © Google </a:t>
            </a:r>
            <a:r>
              <a:rPr lang="fr-FR" sz="2000" i="1" dirty="0" err="1">
                <a:solidFill>
                  <a:schemeClr val="accent6">
                    <a:lumMod val="75000"/>
                  </a:schemeClr>
                </a:solidFill>
              </a:rPr>
              <a:t>map</a:t>
            </a:r>
            <a:r>
              <a:rPr lang="fr-FR" sz="2000" i="1" dirty="0">
                <a:solidFill>
                  <a:schemeClr val="accent6">
                    <a:lumMod val="75000"/>
                  </a:schemeClr>
                </a:solidFill>
              </a:rPr>
              <a:t> correspondantes de 2020, 2018 et 2019 (à droite). Les couleurs plus claires indiquent des hauteurs plus élevées.</a:t>
            </a:r>
          </a:p>
          <a:p>
            <a:pPr algn="just"/>
            <a:r>
              <a:rPr lang="fr-FR" sz="2000" i="1" dirty="0">
                <a:solidFill>
                  <a:schemeClr val="accent6">
                    <a:lumMod val="75000"/>
                  </a:schemeClr>
                </a:solidFill>
              </a:rPr>
              <a:t>Schwarz et al. 2023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96F2FA3A-9E8B-44FD-B7A0-8FBB7A743F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21" y="38170137"/>
            <a:ext cx="2547746" cy="21488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C1E61BC-8EC7-437B-810D-AFD1F71C174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007" y="38342306"/>
            <a:ext cx="2857500" cy="28575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766AE93-B84B-4B52-B200-BE2B8A88F99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538" y="38566261"/>
            <a:ext cx="1647634" cy="135655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1578115-CD46-4CBF-BD03-88433F3ABD9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348" y="40881954"/>
            <a:ext cx="2257056" cy="109467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22CA52B-F0AE-4196-BA80-550B250448C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66" y="40688626"/>
            <a:ext cx="5120640" cy="148132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D6F3D6D-C190-44D0-8CB3-8D174CD15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505" y="40791253"/>
            <a:ext cx="3713315" cy="12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61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PPT_FORESTT">
  <a:themeElements>
    <a:clrScheme name="Personnalisé 2">
      <a:dk1>
        <a:srgbClr val="46724B"/>
      </a:dk1>
      <a:lt1>
        <a:sysClr val="window" lastClr="FFFFFF"/>
      </a:lt1>
      <a:dk2>
        <a:srgbClr val="000091"/>
      </a:dk2>
      <a:lt2>
        <a:srgbClr val="99C221"/>
      </a:lt2>
      <a:accent1>
        <a:srgbClr val="46724B"/>
      </a:accent1>
      <a:accent2>
        <a:srgbClr val="68A532"/>
      </a:accent2>
      <a:accent3>
        <a:srgbClr val="99C221"/>
      </a:accent3>
      <a:accent4>
        <a:srgbClr val="E6BE92"/>
      </a:accent4>
      <a:accent5>
        <a:srgbClr val="BD987A"/>
      </a:accent5>
      <a:accent6>
        <a:srgbClr val="745B47"/>
      </a:accent6>
      <a:hlink>
        <a:srgbClr val="000091"/>
      </a:hlink>
      <a:folHlink>
        <a:srgbClr val="FFFFFF"/>
      </a:folHlink>
    </a:clrScheme>
    <a:fontScheme name="Police Etat Mariane">
      <a:majorFont>
        <a:latin typeface="Marianne Medium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 X-RISKS</Template>
  <TotalTime>601</TotalTime>
  <Words>550</Words>
  <Application>Microsoft Office PowerPoint</Application>
  <PresentationFormat>Personnalisé</PresentationFormat>
  <Paragraphs>43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Mariane</vt:lpstr>
      <vt:lpstr>Marianne</vt:lpstr>
      <vt:lpstr>Marianne Medium</vt:lpstr>
      <vt:lpstr>Wingdings</vt:lpstr>
      <vt:lpstr>Template_PPT_FORESTT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Lamy</dc:creator>
  <cp:lastModifiedBy>Camille Lamy</cp:lastModifiedBy>
  <cp:revision>41</cp:revision>
  <dcterms:created xsi:type="dcterms:W3CDTF">2024-07-01T08:11:12Z</dcterms:created>
  <dcterms:modified xsi:type="dcterms:W3CDTF">2025-03-28T08:14:29Z</dcterms:modified>
</cp:coreProperties>
</file>